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7" r:id="rId3"/>
    <p:sldId id="305" r:id="rId4"/>
    <p:sldId id="306" r:id="rId5"/>
    <p:sldId id="259" r:id="rId6"/>
    <p:sldId id="258" r:id="rId7"/>
    <p:sldId id="297" r:id="rId8"/>
    <p:sldId id="300" r:id="rId9"/>
    <p:sldId id="298" r:id="rId10"/>
    <p:sldId id="269" r:id="rId11"/>
    <p:sldId id="304" r:id="rId12"/>
    <p:sldId id="301" r:id="rId13"/>
    <p:sldId id="299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swald" panose="00000500000000000000" pitchFamily="2" charset="0"/>
      <p:regular r:id="rId20"/>
      <p:bold r:id="rId21"/>
    </p:embeddedFont>
    <p:embeddedFont>
      <p:font typeface="Raleway Black" pitchFamily="2" charset="0"/>
      <p:bold r:id="rId22"/>
      <p:boldItalic r:id="rId23"/>
    </p:embeddedFont>
    <p:embeddedFont>
      <p:font typeface="Raleway ExtraBold" pitchFamily="2" charset="0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4D4601D1-CFE8-4D8D-8050-E554566C810A}">
          <p14:sldIdLst>
            <p14:sldId id="256"/>
            <p14:sldId id="257"/>
            <p14:sldId id="305"/>
            <p14:sldId id="306"/>
            <p14:sldId id="259"/>
            <p14:sldId id="258"/>
            <p14:sldId id="297"/>
            <p14:sldId id="300"/>
            <p14:sldId id="298"/>
            <p14:sldId id="269"/>
            <p14:sldId id="304"/>
            <p14:sldId id="301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CAE5F5-7296-434C-8795-D0FC924D066B}">
  <a:tblStyle styleId="{58CAE5F5-7296-434C-8795-D0FC924D06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04" autoAdjust="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pos="538"/>
        <p:guide pos="5222"/>
        <p:guide orient="horz" pos="2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42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051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03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66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398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454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754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48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5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1090859" y="650022"/>
            <a:ext cx="6962115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accent2"/>
                </a:solidFill>
              </a:rPr>
              <a:t>Image Caption </a:t>
            </a:r>
            <a:r>
              <a:rPr lang="en-US" sz="5400" dirty="0">
                <a:solidFill>
                  <a:schemeClr val="accent2"/>
                </a:solidFill>
              </a:rPr>
              <a:t>Generator</a:t>
            </a:r>
            <a:endParaRPr sz="8000" dirty="0">
              <a:solidFill>
                <a:schemeClr val="accent2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1204333" y="2927322"/>
            <a:ext cx="6101552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J – Component Review – </a:t>
            </a:r>
            <a:r>
              <a:rPr lang="en" b="1" dirty="0">
                <a:solidFill>
                  <a:schemeClr val="accent3"/>
                </a:solidFill>
              </a:rPr>
              <a:t>DIGITAL IMAGE PROCESSING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3D904-B2B6-8FE3-40EF-A3446A0113E7}"/>
              </a:ext>
            </a:extLst>
          </p:cNvPr>
          <p:cNvSpPr txBox="1"/>
          <p:nvPr/>
        </p:nvSpPr>
        <p:spPr>
          <a:xfrm>
            <a:off x="3141467" y="3416260"/>
            <a:ext cx="2860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  by: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Karthikeyan S 20MIS1065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Karthikeyan R 20MIS1122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732000" y="43428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2"/>
                </a:solidFill>
              </a:rPr>
              <a:t>PROPOSED MODEL</a:t>
            </a: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20895-6228-6D46-2E7D-35A8F74E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09" y="1324932"/>
            <a:ext cx="5739496" cy="3206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732000" y="43428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RESULT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567FD-A624-543A-EF0B-CB85434D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07" y="1060982"/>
            <a:ext cx="4681385" cy="38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6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APPLICATIONS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31925" y="1532441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 Photos – To categorize photos into pets, mountains,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used to aid the visually impaired by offering a computer-generated spoken voice that would “read” text to the user.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80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21725" y="34514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List Of References Used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31925" y="1068309"/>
            <a:ext cx="7669800" cy="373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dirty="0"/>
              <a:t>V. Agrawal, S. </a:t>
            </a:r>
            <a:r>
              <a:rPr lang="en-IN" dirty="0" err="1"/>
              <a:t>Dhekane</a:t>
            </a:r>
            <a:r>
              <a:rPr lang="en-IN" dirty="0"/>
              <a:t>, N. </a:t>
            </a:r>
            <a:r>
              <a:rPr lang="en-IN" dirty="0" err="1"/>
              <a:t>Tuniya</a:t>
            </a:r>
            <a:r>
              <a:rPr lang="en-IN" dirty="0"/>
              <a:t> and V. Vyas, "Image Caption Generator Using Attention Mechanism," 2021 12th International Conference on Computing Communication and Networking Technologies (ICCCNT), 2021, pp. 1-6, </a:t>
            </a:r>
            <a:r>
              <a:rPr lang="en-IN" dirty="0" err="1"/>
              <a:t>doi</a:t>
            </a:r>
            <a:r>
              <a:rPr lang="en-IN" dirty="0"/>
              <a:t>: 10.1109/ICCCNT51525.2021.9579967.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dirty="0"/>
              <a:t>P. Mathur, A. Gill, A. Yadav, A. Mishra and N. K. </a:t>
            </a:r>
            <a:r>
              <a:rPr lang="en-IN" dirty="0" err="1"/>
              <a:t>Bansode</a:t>
            </a:r>
            <a:r>
              <a:rPr lang="en-IN" dirty="0"/>
              <a:t>, "Camera2Caption: A real-time image caption generator," 2017 International Conference on Computational Intelligence in Data Science(ICCIDS), 2017, pp. 1-6, </a:t>
            </a:r>
            <a:r>
              <a:rPr lang="en-IN" dirty="0" err="1"/>
              <a:t>doi</a:t>
            </a:r>
            <a:r>
              <a:rPr lang="en-IN" dirty="0"/>
              <a:t>: 10.1109/ICCIDS.2017.8272660.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M. P. R, M. Anu and D. S, "Building A Voice Based Image Caption Generator with Deep Learning," 2021 5th International Conference on Intelligent Computing and Control Systems (ICICCS), 2021, pp. 943-948, </a:t>
            </a:r>
            <a:r>
              <a:rPr lang="en-US" dirty="0" err="1"/>
              <a:t>doi</a:t>
            </a:r>
            <a:r>
              <a:rPr lang="en-US" dirty="0"/>
              <a:t>: 10.1109/ICICCS51141.2021.9432091.</a:t>
            </a:r>
            <a:endParaRPr lang="en-I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S. -H. Han and H. -J. Choi, "Explainable Image Caption Generator Using Attention and Bayesian Inference," 2018 International Conference on Computational Science and Computational Intelligence (CSCI), 2018, pp. 478-481, </a:t>
            </a:r>
            <a:r>
              <a:rPr lang="en-US" dirty="0" err="1"/>
              <a:t>doi</a:t>
            </a:r>
            <a:r>
              <a:rPr lang="en-US" dirty="0"/>
              <a:t>: 10.1109/CSCI46756.2018.00098.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dirty="0"/>
              <a:t>A. Singh and D. </a:t>
            </a:r>
            <a:r>
              <a:rPr lang="en-IN" dirty="0" err="1"/>
              <a:t>Vij</a:t>
            </a:r>
            <a:r>
              <a:rPr lang="en-IN" dirty="0"/>
              <a:t>, "CNN-LSTM based Social Media Post Caption Generator," 2022 2nd International Conference on Innovative Practices in Technology and Management (ICIPTM), 2022, pp. 205-209, </a:t>
            </a:r>
            <a:r>
              <a:rPr lang="en-IN" dirty="0" err="1"/>
              <a:t>doi</a:t>
            </a:r>
            <a:r>
              <a:rPr lang="en-IN" dirty="0"/>
              <a:t>: 10.1109/ICIPTM54933.2022.9754189.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37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MOTIVATION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31925" y="1532441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Aid to the Blind -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 can create a product for the blind which will guide them travelling on the roads without the support of anyone else.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05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 Driving Cars - 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Automatic driving is one of the biggest challenges and if we can properly caption the scene around the car, it can give a boost to the self driving system.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Automatic Captioning </a:t>
            </a: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help, make Google Image Search as good as Google Search, as then every image could be first converted into a caption and then search can be performed based on the caption.</a:t>
            </a:r>
            <a:endParaRPr lang="en-IN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INTRODUCTION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31925" y="1532441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project, we use CNN and LSTM to identify the caption of the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the deep learning techniques are growing, huge datasets and computer power are helpful to make models that can generate captions for an image.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caption generator is a process which involves natural language processing and computer vision concepts to recognize the context of an image and present it in English. </a:t>
            </a:r>
            <a:endParaRPr lang="en-US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464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15"/>
          </p:nvPr>
        </p:nvSpPr>
        <p:spPr>
          <a:xfrm>
            <a:off x="732000" y="245559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LITERATURE REVIEW</a:t>
            </a:r>
            <a:endParaRPr dirty="0">
              <a:solidFill>
                <a:schemeClr val="accent2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5D92974-0E82-AB06-50F4-A215D534F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392640"/>
              </p:ext>
            </p:extLst>
          </p:nvPr>
        </p:nvGraphicFramePr>
        <p:xfrm>
          <a:off x="226337" y="1035221"/>
          <a:ext cx="8691325" cy="359089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75636">
                  <a:extLst>
                    <a:ext uri="{9D8B030D-6E8A-4147-A177-3AD203B41FA5}">
                      <a16:colId xmlns:a16="http://schemas.microsoft.com/office/drawing/2014/main" val="3954314246"/>
                    </a:ext>
                  </a:extLst>
                </a:gridCol>
                <a:gridCol w="1600894">
                  <a:extLst>
                    <a:ext uri="{9D8B030D-6E8A-4147-A177-3AD203B41FA5}">
                      <a16:colId xmlns:a16="http://schemas.microsoft.com/office/drawing/2014/main" val="1992696760"/>
                    </a:ext>
                  </a:extLst>
                </a:gridCol>
                <a:gridCol w="1738265">
                  <a:extLst>
                    <a:ext uri="{9D8B030D-6E8A-4147-A177-3AD203B41FA5}">
                      <a16:colId xmlns:a16="http://schemas.microsoft.com/office/drawing/2014/main" val="1078846551"/>
                    </a:ext>
                  </a:extLst>
                </a:gridCol>
                <a:gridCol w="1738265">
                  <a:extLst>
                    <a:ext uri="{9D8B030D-6E8A-4147-A177-3AD203B41FA5}">
                      <a16:colId xmlns:a16="http://schemas.microsoft.com/office/drawing/2014/main" val="3361778243"/>
                    </a:ext>
                  </a:extLst>
                </a:gridCol>
                <a:gridCol w="1738265">
                  <a:extLst>
                    <a:ext uri="{9D8B030D-6E8A-4147-A177-3AD203B41FA5}">
                      <a16:colId xmlns:a16="http://schemas.microsoft.com/office/drawing/2014/main" val="2267647507"/>
                    </a:ext>
                  </a:extLst>
                </a:gridCol>
              </a:tblGrid>
              <a:tr h="542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 of Publication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Objectives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Techniques Used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059276"/>
                  </a:ext>
                </a:extLst>
              </a:tr>
              <a:tr h="542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Camera2Caption: A Real-Time Image Caption Generator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Simplistic encoder and decoder to produce real-time captions for the image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  <a:p>
                      <a:pPr algn="ctr"/>
                      <a:r>
                        <a:rPr lang="en-US" dirty="0"/>
                        <a:t>RNN</a:t>
                      </a:r>
                    </a:p>
                    <a:p>
                      <a:pPr algn="ctr"/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MSCOCO (2014) 82780 images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87715"/>
                  </a:ext>
                </a:extLst>
              </a:tr>
              <a:tr h="5428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 A Voice Based Image Caption Generator with Deep Learning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Voice based captions for an input image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  <a:p>
                      <a:pPr algn="ctr"/>
                      <a:r>
                        <a:rPr lang="en-US" dirty="0"/>
                        <a:t>LSTM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Flickr_8k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824920"/>
                  </a:ext>
                </a:extLst>
              </a:tr>
              <a:tr h="5428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Explainable Image Caption Generator Using Attention and Bayesian Inference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Explain the caption generated without using encoder and decoder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  <a:p>
                      <a:pPr algn="ctr"/>
                      <a:r>
                        <a:rPr lang="en-US" dirty="0"/>
                        <a:t>LSTM </a:t>
                      </a:r>
                    </a:p>
                    <a:p>
                      <a:pPr algn="ctr"/>
                      <a:r>
                        <a:rPr lang="en-US" dirty="0"/>
                        <a:t>RNN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Flickr_8k</a:t>
                      </a:r>
                    </a:p>
                    <a:p>
                      <a:pPr algn="ctr"/>
                      <a:r>
                        <a:rPr lang="en-US" dirty="0"/>
                        <a:t>Flickr_30k</a:t>
                      </a:r>
                    </a:p>
                    <a:p>
                      <a:pPr algn="ctr"/>
                      <a:r>
                        <a:rPr lang="en-US" dirty="0"/>
                        <a:t>MSCOCO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26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05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OBJECTIVE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82" name="Google Shape;182;p31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develop a system for users which can automatically generate the description of an image with the use of CNN along with LSTM.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7F612-A5DB-5033-816D-61429D513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75" y="997590"/>
            <a:ext cx="4786374" cy="31483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PROPOSED METHODS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ACD04-B122-E50F-60C5-ABDCBBF8991F}"/>
              </a:ext>
            </a:extLst>
          </p:cNvPr>
          <p:cNvSpPr txBox="1"/>
          <p:nvPr/>
        </p:nvSpPr>
        <p:spPr>
          <a:xfrm>
            <a:off x="731925" y="1865014"/>
            <a:ext cx="7680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Oswald" panose="00000500000000000000" pitchFamily="2" charset="0"/>
              </a:rPr>
              <a:t>Algorithms:</a:t>
            </a:r>
          </a:p>
          <a:p>
            <a:endParaRPr lang="en-US" sz="1000" u="sng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CNN – Convolutional Neural Network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LSTM – Long – Short Term Memory</a:t>
            </a:r>
            <a:endParaRPr lang="en-IN" sz="16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C5B6D3-E76C-7B2B-8319-4FB1DFFA8FB5}"/>
              </a:ext>
            </a:extLst>
          </p:cNvPr>
          <p:cNvSpPr txBox="1"/>
          <p:nvPr/>
        </p:nvSpPr>
        <p:spPr>
          <a:xfrm>
            <a:off x="731925" y="3082204"/>
            <a:ext cx="692590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Oswald" panose="00000500000000000000" pitchFamily="2" charset="0"/>
              </a:rPr>
              <a:t>Datasets:</a:t>
            </a:r>
          </a:p>
          <a:p>
            <a:endParaRPr lang="en-US" sz="1000" u="sng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Flickr_8k_Dataset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Flickr_8k_Text</a:t>
            </a:r>
            <a:endParaRPr lang="en-IN" sz="1600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CNN – Convolutional Neural Network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42125" y="1740671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CNN is a type of Artificial Neural Network, which </a:t>
            </a: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takes in an input image, extract features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(learnable weights and biases) from various aspects/objects in the image and be able to differentiate one from the other.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classification and identification can be easily done using CNN.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05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can determine whether an image is a dog, a bird or a plane, etc.</a:t>
            </a:r>
            <a:endParaRPr lang="en-IN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99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VGG16 Model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42125" y="1740671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VGG-16 is a convolutional neural network that is 16 layers deep.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load a pretrained version of the network trained on more than a million images from the ImageNet database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pretrained network can classify images into 1000 object categories, such as keyboard, mouse, pencil, and many animals.</a:t>
            </a:r>
            <a:endParaRPr lang="en-IN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58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LSTM – Long-Short Term Memory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31925" y="1668242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LSTM are type of RNN (Recurrent Neural Network) which is well suited for sequence prediction problems.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05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predict what the next words will be based on the previous text.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05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LSTM can carry out relevant information throughout the processing, it discards non-relevant information.</a:t>
            </a:r>
            <a:endParaRPr lang="en-IN" sz="1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6479305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819</Words>
  <Application>Microsoft Office PowerPoint</Application>
  <PresentationFormat>On-screen Show (16:9)</PresentationFormat>
  <Paragraphs>91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Oswald</vt:lpstr>
      <vt:lpstr>Muli</vt:lpstr>
      <vt:lpstr>Raleway Black</vt:lpstr>
      <vt:lpstr>Open Sans</vt:lpstr>
      <vt:lpstr>Arial</vt:lpstr>
      <vt:lpstr>Raleway ExtraBold</vt:lpstr>
      <vt:lpstr>Wingdings</vt:lpstr>
      <vt:lpstr>Cybersecurity Agency by Slidesgo</vt:lpstr>
      <vt:lpstr>Image Caption Generator</vt:lpstr>
      <vt:lpstr>MOTIVATION</vt:lpstr>
      <vt:lpstr>INTRODUCTION</vt:lpstr>
      <vt:lpstr>LITERATURE REVIEW</vt:lpstr>
      <vt:lpstr>OBJECTIVE</vt:lpstr>
      <vt:lpstr>PROPOSED METHODS</vt:lpstr>
      <vt:lpstr>CNN – Convolutional Neural Network</vt:lpstr>
      <vt:lpstr>VGG16 Model</vt:lpstr>
      <vt:lpstr>LSTM – Long-Short Term Memory</vt:lpstr>
      <vt:lpstr>PROPOSED MODEL </vt:lpstr>
      <vt:lpstr>RESULT</vt:lpstr>
      <vt:lpstr>APPLICATIONS</vt:lpstr>
      <vt:lpstr>List Of References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 Generator</dc:title>
  <dc:creator>Santosh Radha krishnan</dc:creator>
  <cp:lastModifiedBy>Karthikeyan S</cp:lastModifiedBy>
  <cp:revision>11</cp:revision>
  <dcterms:modified xsi:type="dcterms:W3CDTF">2022-11-18T05:28:05Z</dcterms:modified>
</cp:coreProperties>
</file>